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73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70" r:id="rId17"/>
    <p:sldId id="262" r:id="rId18"/>
    <p:sldId id="269" r:id="rId19"/>
    <p:sldId id="272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754" autoAdjust="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40F89-36C5-420B-85B0-8E7466AE6742}" type="datetimeFigureOut">
              <a:rPr lang="en-US" smtClean="0"/>
              <a:pPr/>
              <a:t>4/11/2014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19FAB-4850-403D-A965-EF161EF72CE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Lots of substitutes can take a car or another airline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19FAB-4850-403D-A965-EF161EF72CE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Only one painting – no substitutes</a:t>
            </a:r>
          </a:p>
          <a:p>
            <a:r>
              <a:rPr lang="en-GB" dirty="0" smtClean="0"/>
              <a:t>Medicine is</a:t>
            </a:r>
            <a:r>
              <a:rPr lang="en-GB" baseline="0" dirty="0" smtClean="0"/>
              <a:t> a necessity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19FAB-4850-403D-A965-EF161EF72CE0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19FAB-4850-403D-A965-EF161EF72CE0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20/ -10= -2  elastic</a:t>
            </a:r>
          </a:p>
          <a:p>
            <a:endParaRPr lang="en-GB" dirty="0" smtClean="0"/>
          </a:p>
          <a:p>
            <a:r>
              <a:rPr lang="en-GB" dirty="0" smtClean="0"/>
              <a:t>-5/10 = -0.5  inelastic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19FAB-4850-403D-A965-EF161EF72CE0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9665-40E3-4254-99C0-6E4C735BD797}" type="datetimeFigureOut">
              <a:rPr lang="en-US" smtClean="0"/>
              <a:pPr/>
              <a:t>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444-441F-49FC-B8F8-879CA79518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9665-40E3-4254-99C0-6E4C735BD797}" type="datetimeFigureOut">
              <a:rPr lang="en-US" smtClean="0"/>
              <a:pPr/>
              <a:t>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444-441F-49FC-B8F8-879CA79518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9665-40E3-4254-99C0-6E4C735BD797}" type="datetimeFigureOut">
              <a:rPr lang="en-US" smtClean="0"/>
              <a:pPr/>
              <a:t>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444-441F-49FC-B8F8-879CA79518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9665-40E3-4254-99C0-6E4C735BD797}" type="datetimeFigureOut">
              <a:rPr lang="en-US" smtClean="0"/>
              <a:pPr/>
              <a:t>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444-441F-49FC-B8F8-879CA79518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9665-40E3-4254-99C0-6E4C735BD797}" type="datetimeFigureOut">
              <a:rPr lang="en-US" smtClean="0"/>
              <a:pPr/>
              <a:t>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444-441F-49FC-B8F8-879CA79518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9665-40E3-4254-99C0-6E4C735BD797}" type="datetimeFigureOut">
              <a:rPr lang="en-US" smtClean="0"/>
              <a:pPr/>
              <a:t>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444-441F-49FC-B8F8-879CA79518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9665-40E3-4254-99C0-6E4C735BD797}" type="datetimeFigureOut">
              <a:rPr lang="en-US" smtClean="0"/>
              <a:pPr/>
              <a:t>4/11/2014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444-441F-49FC-B8F8-879CA79518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9665-40E3-4254-99C0-6E4C735BD797}" type="datetimeFigureOut">
              <a:rPr lang="en-US" smtClean="0"/>
              <a:pPr/>
              <a:t>4/11/2014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444-441F-49FC-B8F8-879CA79518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9665-40E3-4254-99C0-6E4C735BD797}" type="datetimeFigureOut">
              <a:rPr lang="en-US" smtClean="0"/>
              <a:pPr/>
              <a:t>4/11/2014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444-441F-49FC-B8F8-879CA79518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9665-40E3-4254-99C0-6E4C735BD797}" type="datetimeFigureOut">
              <a:rPr lang="en-US" smtClean="0"/>
              <a:pPr/>
              <a:t>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444-441F-49FC-B8F8-879CA79518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9665-40E3-4254-99C0-6E4C735BD797}" type="datetimeFigureOut">
              <a:rPr lang="en-US" smtClean="0"/>
              <a:pPr/>
              <a:t>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72444-441F-49FC-B8F8-879CA795183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89665-40E3-4254-99C0-6E4C735BD797}" type="datetimeFigureOut">
              <a:rPr lang="en-US" smtClean="0"/>
              <a:pPr/>
              <a:t>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72444-441F-49FC-B8F8-879CA795183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humbs.dreamstime.com/z/tea-bags-sale-store-shelves-various-packets-superstore-display-sainsbury-supermarket-bedford-34570836.jpg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pedia.com/video/play/elasticit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AS Economics and Business</a:t>
            </a:r>
            <a:br>
              <a:rPr lang="en-GB" dirty="0" smtClean="0"/>
            </a:br>
            <a:r>
              <a:rPr lang="en-GB" dirty="0" smtClean="0"/>
              <a:t>PED</a:t>
            </a:r>
            <a:br>
              <a:rPr lang="en-GB" dirty="0" smtClean="0"/>
            </a:br>
            <a:r>
              <a:rPr lang="en-GB" dirty="0" smtClean="0"/>
              <a:t>unit 2b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Mrs Hilton </a:t>
            </a:r>
            <a:r>
              <a:rPr lang="en-GB" dirty="0" smtClean="0"/>
              <a:t>for </a:t>
            </a:r>
            <a:r>
              <a:rPr lang="en-GB" dirty="0" err="1" smtClean="0"/>
              <a:t>revisionstation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>
                <a:latin typeface="Accent SF" pitchFamily="2" charset="0"/>
              </a:rPr>
              <a:t>Elastic</a:t>
            </a:r>
            <a:r>
              <a:rPr lang="en-GB" dirty="0" smtClean="0"/>
              <a:t> demand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72188" cy="45259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dirty="0" smtClean="0"/>
              <a:t>If demand is responsive to a change in price then it is </a:t>
            </a:r>
            <a:r>
              <a:rPr lang="en-GB" dirty="0" smtClean="0">
                <a:latin typeface="Accent SF" pitchFamily="2" charset="0"/>
              </a:rPr>
              <a:t>elastic</a:t>
            </a:r>
          </a:p>
          <a:p>
            <a:r>
              <a:rPr lang="en-GB" dirty="0" smtClean="0"/>
              <a:t>If a supermarket reduces cost of tea bags, demand will go up.  </a:t>
            </a:r>
          </a:p>
          <a:p>
            <a:r>
              <a:rPr lang="en-GB" dirty="0" smtClean="0"/>
              <a:t>If they put up the price of teabags higher than all the other supermarkets then demand will fall.</a:t>
            </a:r>
          </a:p>
          <a:p>
            <a:endParaRPr lang="en-GB" dirty="0"/>
          </a:p>
        </p:txBody>
      </p:sp>
      <p:pic>
        <p:nvPicPr>
          <p:cNvPr id="19458" name="Picture 2" descr="https://www.extension.iastate.edu/agdm/wholefarm/html/images/c5-207fi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714488"/>
            <a:ext cx="2514596" cy="1466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Tea bags for sale on a store shelves.">
            <a:hlinkClick r:id="rId3" tooltip="Download Tea Bags For Sale On A Store Shelves. Editorial Photo - Image: 34570836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7" y="3786190"/>
            <a:ext cx="2476517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Goods that are </a:t>
            </a:r>
            <a:r>
              <a:rPr lang="en-GB" dirty="0" smtClean="0">
                <a:latin typeface="Accent SF" pitchFamily="2" charset="0"/>
              </a:rPr>
              <a:t>elastic</a:t>
            </a:r>
            <a:endParaRPr lang="en-GB" dirty="0">
              <a:latin typeface="Accent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14998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GB" dirty="0" smtClean="0"/>
              <a:t>Goods with close </a:t>
            </a:r>
            <a:r>
              <a:rPr lang="en-GB" dirty="0" smtClean="0">
                <a:latin typeface="Accent SF" pitchFamily="2" charset="0"/>
              </a:rPr>
              <a:t>substitutes</a:t>
            </a:r>
          </a:p>
          <a:p>
            <a:pPr lvl="1"/>
            <a:r>
              <a:rPr lang="en-GB" dirty="0" smtClean="0"/>
              <a:t>Tea bags (can switch to coffee or other hot beverages)</a:t>
            </a:r>
          </a:p>
          <a:p>
            <a:pPr lvl="1"/>
            <a:r>
              <a:rPr lang="en-GB" dirty="0" smtClean="0"/>
              <a:t>Coffee (can switch to hot chocolate)</a:t>
            </a:r>
          </a:p>
          <a:p>
            <a:pPr lvl="1"/>
            <a:r>
              <a:rPr lang="en-GB" dirty="0" smtClean="0"/>
              <a:t>Meat (can switch to fish or veggie)</a:t>
            </a:r>
          </a:p>
          <a:p>
            <a:pPr lvl="1"/>
            <a:r>
              <a:rPr lang="en-GB" dirty="0" smtClean="0"/>
              <a:t>Unbranded clothes (can easily switch to other clothes if the prices goes too high)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22530" name="Picture 2" descr="http://vsep.org/wp-content/uploads/2012/11/Dairy-SubstitutesNE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745" y="2571744"/>
            <a:ext cx="2924255" cy="23447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86513" y="5214950"/>
            <a:ext cx="242889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Always other products that consumers can switch too, these are substitutes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Elastic goods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14536" cy="4525963"/>
          </a:xfrm>
        </p:spPr>
        <p:txBody>
          <a:bodyPr/>
          <a:lstStyle/>
          <a:p>
            <a:r>
              <a:rPr lang="en-GB" dirty="0" smtClean="0"/>
              <a:t>Plane tickets – are elastic – why?</a:t>
            </a:r>
          </a:p>
          <a:p>
            <a:endParaRPr lang="en-GB" dirty="0"/>
          </a:p>
          <a:p>
            <a:r>
              <a:rPr lang="en-GB" dirty="0" smtClean="0"/>
              <a:t>Video</a:t>
            </a:r>
          </a:p>
          <a:p>
            <a:r>
              <a:rPr lang="en-GB" dirty="0" smtClean="0">
                <a:hlinkClick r:id="rId3"/>
              </a:rPr>
              <a:t>click here</a:t>
            </a:r>
            <a:endParaRPr lang="en-GB" dirty="0"/>
          </a:p>
        </p:txBody>
      </p:sp>
      <p:pic>
        <p:nvPicPr>
          <p:cNvPr id="28674" name="Picture 2" descr="http://usairlines2airlinetickets.files.wordpress.com/2011/11/us-airlines-complimentary-tickets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000240"/>
            <a:ext cx="5524500" cy="393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Elastic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price cut </a:t>
            </a:r>
            <a:r>
              <a:rPr lang="en-GB" u="sng" dirty="0" smtClean="0"/>
              <a:t>will</a:t>
            </a:r>
            <a:r>
              <a:rPr lang="en-GB" dirty="0" smtClean="0"/>
              <a:t> change demand</a:t>
            </a:r>
          </a:p>
          <a:p>
            <a:endParaRPr lang="en-GB" dirty="0"/>
          </a:p>
          <a:p>
            <a:r>
              <a:rPr lang="en-GB" dirty="0" smtClean="0">
                <a:latin typeface="Accent SF" pitchFamily="2" charset="0"/>
              </a:rPr>
              <a:t>E l a s t </a:t>
            </a:r>
            <a:r>
              <a:rPr lang="en-GB" dirty="0" err="1" smtClean="0">
                <a:latin typeface="Accent SF" pitchFamily="2" charset="0"/>
              </a:rPr>
              <a:t>i</a:t>
            </a:r>
            <a:r>
              <a:rPr lang="en-GB" dirty="0" smtClean="0">
                <a:latin typeface="Accent SF" pitchFamily="2" charset="0"/>
              </a:rPr>
              <a:t> c </a:t>
            </a:r>
          </a:p>
          <a:p>
            <a:endParaRPr lang="en-GB" dirty="0">
              <a:latin typeface="Accent SF" pitchFamily="2" charset="0"/>
            </a:endParaRPr>
          </a:p>
          <a:p>
            <a:r>
              <a:rPr lang="en-GB" dirty="0"/>
              <a:t>So if your product is price </a:t>
            </a:r>
            <a:r>
              <a:rPr lang="en-GB" dirty="0" smtClean="0"/>
              <a:t>elastic </a:t>
            </a:r>
            <a:r>
              <a:rPr lang="en-GB" dirty="0"/>
              <a:t>then </a:t>
            </a:r>
            <a:r>
              <a:rPr lang="en-GB" dirty="0" smtClean="0"/>
              <a:t>cutting the price will increase demand and possibly profits. (Depends if you cut your price below your costs) £££££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ccent SF" pitchFamily="2" charset="0"/>
              </a:rPr>
              <a:t>Inelastic</a:t>
            </a:r>
            <a:r>
              <a:rPr lang="en-GB" dirty="0" smtClean="0"/>
              <a:t> demand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a product that demand does not change if the price is changed.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3554" name="Picture 2" descr="http://i.telegraph.co.uk/multimedia/archive/02475/Petrol-pump_247512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928934"/>
            <a:ext cx="4857784" cy="31027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00893" y="4143380"/>
            <a:ext cx="171451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What are the substitutes for petrol?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>
                <a:latin typeface="Accent SF" pitchFamily="2" charset="0"/>
              </a:rPr>
              <a:t>Inelastic</a:t>
            </a:r>
            <a:r>
              <a:rPr lang="en-GB" dirty="0" smtClean="0"/>
              <a:t> demand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9378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 Price cut brings little change in demand.</a:t>
            </a:r>
          </a:p>
          <a:p>
            <a:endParaRPr lang="en-GB" dirty="0"/>
          </a:p>
          <a:p>
            <a:r>
              <a:rPr lang="en-GB" dirty="0" smtClean="0"/>
              <a:t>Price increases also have little change in demand and will increase revenue.</a:t>
            </a:r>
          </a:p>
          <a:p>
            <a:endParaRPr lang="en-GB" dirty="0"/>
          </a:p>
          <a:p>
            <a:r>
              <a:rPr lang="en-GB" dirty="0" smtClean="0">
                <a:latin typeface="Accent SF" pitchFamily="2" charset="0"/>
              </a:rPr>
              <a:t>Necessities</a:t>
            </a:r>
            <a:r>
              <a:rPr lang="en-GB" dirty="0" smtClean="0"/>
              <a:t> are inelastic – even if the price goes up still have to buy them – if there are no suitable substitutes..</a:t>
            </a:r>
            <a:endParaRPr lang="en-GB" dirty="0"/>
          </a:p>
        </p:txBody>
      </p:sp>
      <p:pic>
        <p:nvPicPr>
          <p:cNvPr id="25602" name="Picture 2" descr="http://www.agmrc.org/media/cms/Graph2_E8477D09412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000240"/>
            <a:ext cx="2285984" cy="1223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GB" dirty="0" smtClean="0"/>
              <a:t>Inelastic goods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43164" cy="4525963"/>
          </a:xfrm>
        </p:spPr>
        <p:txBody>
          <a:bodyPr/>
          <a:lstStyle/>
          <a:p>
            <a:r>
              <a:rPr lang="en-GB" dirty="0" smtClean="0"/>
              <a:t>Original oil paintings – why?</a:t>
            </a:r>
            <a:endParaRPr lang="en-GB" dirty="0"/>
          </a:p>
        </p:txBody>
      </p:sp>
      <p:pic>
        <p:nvPicPr>
          <p:cNvPr id="26626" name="Picture 2" descr="http://triviamafia.com/storage/021214.4%20million?__SQUARESPACE_CACHEVERSION=13920522669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928802"/>
            <a:ext cx="5230798" cy="3484386"/>
          </a:xfrm>
          <a:prstGeom prst="rect">
            <a:avLst/>
          </a:prstGeom>
          <a:noFill/>
        </p:spPr>
      </p:pic>
      <p:pic>
        <p:nvPicPr>
          <p:cNvPr id="26628" name="Picture 4" descr="http://www.the-family-practice.co.uk/resources/dispose-of-old-medi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572008"/>
            <a:ext cx="2571736" cy="21659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1802" y="6000768"/>
            <a:ext cx="18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Medicines – why?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err="1" smtClean="0"/>
              <a:t>Ooo</a:t>
            </a:r>
            <a:r>
              <a:rPr lang="en-GB" dirty="0" smtClean="0"/>
              <a:t> goody a formula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calculate the price elasticity of demand we use a formula, PED =:</a:t>
            </a:r>
          </a:p>
          <a:p>
            <a:endParaRPr lang="en-GB" dirty="0"/>
          </a:p>
          <a:p>
            <a:pPr algn="ctr">
              <a:buNone/>
            </a:pPr>
            <a:r>
              <a:rPr lang="en-GB" dirty="0" smtClean="0"/>
              <a:t>% change in Q demanded</a:t>
            </a:r>
          </a:p>
          <a:p>
            <a:pPr algn="ctr">
              <a:buNone/>
            </a:pPr>
            <a:r>
              <a:rPr lang="en-GB" dirty="0" smtClean="0"/>
              <a:t>		__________________________________</a:t>
            </a:r>
          </a:p>
          <a:p>
            <a:pPr algn="ctr">
              <a:buNone/>
            </a:pPr>
            <a:r>
              <a:rPr lang="en-GB" dirty="0" smtClean="0"/>
              <a:t>% change in price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Levels of elasticity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229600" cy="5227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974"/>
                <a:gridCol w="4857784"/>
                <a:gridCol w="1185842"/>
              </a:tblGrid>
              <a:tr h="781053">
                <a:tc>
                  <a:txBody>
                    <a:bodyPr/>
                    <a:lstStyle/>
                    <a:p>
                      <a:r>
                        <a:rPr lang="en-GB" dirty="0" smtClean="0"/>
                        <a:t>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PED Value</a:t>
                      </a:r>
                      <a:endParaRPr lang="en-GB" dirty="0"/>
                    </a:p>
                  </a:txBody>
                  <a:tcPr/>
                </a:tc>
              </a:tr>
              <a:tr h="78105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Perfectly inelastic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Price change</a:t>
                      </a:r>
                    </a:p>
                    <a:p>
                      <a:r>
                        <a:rPr lang="en-GB" dirty="0" smtClean="0"/>
                        <a:t>No change in Q demanded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78105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Inelastic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Price change</a:t>
                      </a:r>
                    </a:p>
                    <a:p>
                      <a:r>
                        <a:rPr lang="en-GB" dirty="0" smtClean="0"/>
                        <a:t>Small change in Q demanded not proportionate</a:t>
                      </a:r>
                      <a:r>
                        <a:rPr lang="en-GB" baseline="0" dirty="0" smtClean="0"/>
                        <a:t> to price change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Between</a:t>
                      </a:r>
                      <a:r>
                        <a:rPr lang="en-GB" baseline="0" dirty="0" smtClean="0"/>
                        <a:t> 0 and -1</a:t>
                      </a:r>
                      <a:endParaRPr lang="en-GB" dirty="0"/>
                    </a:p>
                  </a:txBody>
                  <a:tcPr/>
                </a:tc>
              </a:tr>
              <a:tr h="78105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Unit</a:t>
                      </a:r>
                      <a:r>
                        <a:rPr lang="en-GB" sz="2000" baseline="0" dirty="0" smtClean="0"/>
                        <a:t> Elasticity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Price</a:t>
                      </a:r>
                      <a:r>
                        <a:rPr lang="en-GB" baseline="0" dirty="0" smtClean="0"/>
                        <a:t> change</a:t>
                      </a:r>
                    </a:p>
                    <a:p>
                      <a:r>
                        <a:rPr lang="en-GB" baseline="0" dirty="0" smtClean="0"/>
                        <a:t>Q Demand is same as price change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-1</a:t>
                      </a:r>
                      <a:endParaRPr lang="en-GB" dirty="0"/>
                    </a:p>
                  </a:txBody>
                  <a:tcPr/>
                </a:tc>
              </a:tr>
              <a:tr h="78105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Elastic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Price change</a:t>
                      </a:r>
                    </a:p>
                    <a:p>
                      <a:r>
                        <a:rPr lang="en-GB" dirty="0" smtClean="0"/>
                        <a:t>Large change in Q demanded not proportionate</a:t>
                      </a:r>
                      <a:r>
                        <a:rPr lang="en-GB" baseline="0" dirty="0" smtClean="0"/>
                        <a:t> to price change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Above -1</a:t>
                      </a:r>
                      <a:endParaRPr lang="en-GB" dirty="0"/>
                    </a:p>
                  </a:txBody>
                  <a:tcPr/>
                </a:tc>
              </a:tr>
              <a:tr h="78105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Perfectly elastic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Price change</a:t>
                      </a:r>
                    </a:p>
                    <a:p>
                      <a:r>
                        <a:rPr lang="en-GB" dirty="0" smtClean="0"/>
                        <a:t>No</a:t>
                      </a:r>
                      <a:r>
                        <a:rPr lang="en-GB" baseline="0" dirty="0" smtClean="0"/>
                        <a:t> sales at all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∞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Lets try some </a:t>
            </a:r>
            <a:r>
              <a:rPr lang="en-GB" dirty="0" err="1" smtClean="0"/>
              <a:t>calcs</a:t>
            </a:r>
            <a:r>
              <a:rPr lang="en-GB" dirty="0" smtClean="0"/>
              <a:t> – you need a calculator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We </a:t>
            </a:r>
            <a:r>
              <a:rPr lang="en-GB" dirty="0" smtClean="0">
                <a:latin typeface="Accent SF" pitchFamily="2" charset="0"/>
              </a:rPr>
              <a:t>drop</a:t>
            </a:r>
            <a:r>
              <a:rPr lang="en-GB" dirty="0" smtClean="0"/>
              <a:t> the price of tea bags by 10% which has caused a 20% </a:t>
            </a:r>
            <a:r>
              <a:rPr lang="en-GB" dirty="0" smtClean="0">
                <a:latin typeface="Accent SF" pitchFamily="2" charset="0"/>
              </a:rPr>
              <a:t>rise</a:t>
            </a:r>
            <a:r>
              <a:rPr lang="en-GB" dirty="0" smtClean="0"/>
              <a:t> in demand</a:t>
            </a:r>
          </a:p>
          <a:p>
            <a:endParaRPr lang="en-GB" dirty="0"/>
          </a:p>
          <a:p>
            <a:r>
              <a:rPr lang="en-GB" dirty="0" smtClean="0"/>
              <a:t>We have </a:t>
            </a:r>
            <a:r>
              <a:rPr lang="en-GB" dirty="0" smtClean="0">
                <a:latin typeface="Accent SF" pitchFamily="2" charset="0"/>
              </a:rPr>
              <a:t>raised</a:t>
            </a:r>
            <a:r>
              <a:rPr lang="en-GB" dirty="0" smtClean="0"/>
              <a:t> the price by 10% which has caused a </a:t>
            </a:r>
            <a:r>
              <a:rPr lang="en-GB" dirty="0" smtClean="0">
                <a:latin typeface="Accent SF" pitchFamily="2" charset="0"/>
              </a:rPr>
              <a:t>drop</a:t>
            </a:r>
            <a:r>
              <a:rPr lang="en-GB" dirty="0" smtClean="0"/>
              <a:t> in demand by 5%</a:t>
            </a:r>
          </a:p>
          <a:p>
            <a:endParaRPr lang="en-GB" dirty="0"/>
          </a:p>
          <a:p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To be able to describe the terms elastic and inelastic demand</a:t>
            </a:r>
          </a:p>
          <a:p>
            <a:endParaRPr lang="en-GB" dirty="0" smtClean="0"/>
          </a:p>
          <a:p>
            <a:r>
              <a:rPr lang="en-GB" dirty="0" smtClean="0"/>
              <a:t>To be able to identify a range of goods and if they are elastic or inelastic</a:t>
            </a:r>
          </a:p>
          <a:p>
            <a:endParaRPr lang="en-GB" dirty="0"/>
          </a:p>
          <a:p>
            <a:r>
              <a:rPr lang="en-GB" dirty="0" smtClean="0"/>
              <a:t>To be able to calculate PED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GB" dirty="0" smtClean="0"/>
              <a:t>Sample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lvl="0"/>
            <a:r>
              <a:rPr lang="en-GB" dirty="0" smtClean="0"/>
              <a:t>One estimate is that a 10% reduction in the price of Tesco </a:t>
            </a:r>
            <a:r>
              <a:rPr lang="en-GB" dirty="0" err="1" smtClean="0"/>
              <a:t>iPhone</a:t>
            </a:r>
            <a:r>
              <a:rPr lang="en-GB" dirty="0" smtClean="0"/>
              <a:t> contracts would increase demand by 4%. Calculate and comment on the price elasticity of demand in this case. [4]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dirty="0" smtClean="0"/>
              <a:t>Showing the correct formula (2 marks)</a:t>
            </a:r>
          </a:p>
          <a:p>
            <a:pPr>
              <a:buNone/>
            </a:pPr>
            <a:r>
              <a:rPr lang="en-GB" dirty="0" smtClean="0"/>
              <a:t>% Change in Quantity Demanded </a:t>
            </a:r>
          </a:p>
          <a:p>
            <a:pPr>
              <a:buNone/>
            </a:pPr>
            <a:r>
              <a:rPr lang="en-GB" dirty="0" smtClean="0"/>
              <a:t>__________________________</a:t>
            </a:r>
          </a:p>
          <a:p>
            <a:pPr>
              <a:buNone/>
            </a:pPr>
            <a:r>
              <a:rPr lang="en-GB" dirty="0" smtClean="0"/>
              <a:t>% Change in Price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pPr>
              <a:buNone/>
            </a:pPr>
            <a:r>
              <a:rPr lang="en-GB" dirty="0" smtClean="0"/>
              <a:t>OR If no calculation is given or incorrect formula used then 1 mark is available for a definition of PED e.g. measures  the responsiveness of demand to a change in the price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pPr>
              <a:buNone/>
            </a:pPr>
            <a:r>
              <a:rPr lang="en-GB" dirty="0" smtClean="0"/>
              <a:t>Application: 1 mark is available for the correct figures:</a:t>
            </a:r>
          </a:p>
          <a:p>
            <a:pPr>
              <a:buNone/>
            </a:pPr>
            <a:r>
              <a:rPr lang="en-GB" dirty="0" smtClean="0"/>
              <a:t>+4% = - 0.4</a:t>
            </a:r>
          </a:p>
          <a:p>
            <a:pPr>
              <a:buNone/>
            </a:pPr>
            <a:r>
              <a:rPr lang="en-GB" dirty="0" smtClean="0"/>
              <a:t>-10%</a:t>
            </a:r>
          </a:p>
          <a:p>
            <a:pPr>
              <a:buNone/>
            </a:pPr>
            <a:r>
              <a:rPr lang="en-GB" dirty="0" smtClean="0"/>
              <a:t>Analysis: up to 1 mark for stating that the PED is 0.4 and</a:t>
            </a:r>
          </a:p>
          <a:p>
            <a:pPr>
              <a:buNone/>
            </a:pPr>
            <a:r>
              <a:rPr lang="en-GB" dirty="0" smtClean="0"/>
              <a:t>therefore demand is price inelastic.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What do you think of when I say elastic?</a:t>
            </a:r>
            <a:endParaRPr lang="en-GB" dirty="0"/>
          </a:p>
        </p:txBody>
      </p:sp>
      <p:pic>
        <p:nvPicPr>
          <p:cNvPr id="1026" name="Picture 2" descr="http://blogs.amdocs.com/dataexperience/files/2013/05/elast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2857496"/>
            <a:ext cx="3357586" cy="2236847"/>
          </a:xfrm>
          <a:prstGeom prst="rect">
            <a:avLst/>
          </a:prstGeom>
          <a:noFill/>
        </p:spPr>
      </p:pic>
      <p:pic>
        <p:nvPicPr>
          <p:cNvPr id="1028" name="Picture 4" descr="http://1.bp.blogspot.com/-C08xLeDY8Rc/TsLvnw3bmkI/AAAAAAAAAT8/w_VIyTu3hHw/s1600/bridget-jones-knick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928934"/>
            <a:ext cx="3143272" cy="2196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ELASTICITY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GB" dirty="0" smtClean="0"/>
              <a:t>Elasticity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43626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Its all about </a:t>
            </a:r>
            <a:r>
              <a:rPr lang="en-GB" dirty="0" smtClean="0">
                <a:latin typeface="Accent SF" pitchFamily="2" charset="0"/>
              </a:rPr>
              <a:t>proportion</a:t>
            </a:r>
            <a:r>
              <a:rPr lang="en-GB" dirty="0" smtClean="0"/>
              <a:t> of response to something.</a:t>
            </a:r>
          </a:p>
          <a:p>
            <a:r>
              <a:rPr lang="en-GB" dirty="0" smtClean="0"/>
              <a:t>How do you feel about</a:t>
            </a:r>
          </a:p>
          <a:p>
            <a:pPr lvl="1"/>
            <a:r>
              <a:rPr lang="en-GB" dirty="0" smtClean="0"/>
              <a:t>Kittens?</a:t>
            </a:r>
          </a:p>
          <a:p>
            <a:pPr lvl="1"/>
            <a:endParaRPr lang="en-GB" dirty="0"/>
          </a:p>
          <a:p>
            <a:r>
              <a:rPr lang="en-GB" dirty="0" smtClean="0"/>
              <a:t>You have a response to this question.  Maybe you like them, maybe you don’t. This is a moderate response.</a:t>
            </a:r>
          </a:p>
          <a:p>
            <a:r>
              <a:rPr lang="en-GB" dirty="0" smtClean="0"/>
              <a:t>Maybe you HATE them maybe you LOVE them this is a much stronger response. </a:t>
            </a:r>
          </a:p>
          <a:p>
            <a:r>
              <a:rPr lang="en-GB" dirty="0" smtClean="0"/>
              <a:t>Was your </a:t>
            </a:r>
            <a:r>
              <a:rPr lang="en-GB" dirty="0" smtClean="0">
                <a:latin typeface="Accent SF" pitchFamily="2" charset="0"/>
              </a:rPr>
              <a:t>response</a:t>
            </a:r>
            <a:r>
              <a:rPr lang="en-GB" dirty="0" smtClean="0"/>
              <a:t> in the right </a:t>
            </a:r>
            <a:r>
              <a:rPr lang="en-GB" dirty="0" smtClean="0">
                <a:latin typeface="Accent SF" pitchFamily="2" charset="0"/>
              </a:rPr>
              <a:t>proportion</a:t>
            </a:r>
            <a:r>
              <a:rPr lang="en-GB" dirty="0" smtClean="0"/>
              <a:t> to the question?</a:t>
            </a:r>
          </a:p>
        </p:txBody>
      </p:sp>
      <p:pic>
        <p:nvPicPr>
          <p:cNvPr id="7170" name="Picture 2" descr="http://i4.mirror.co.uk/incoming/article180679.ece/ALTERNATES/s615/a-cat-hugging-a-kitten-pic-youtube-704360483-180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000504"/>
            <a:ext cx="2470637" cy="1643074"/>
          </a:xfrm>
          <a:prstGeom prst="rect">
            <a:avLst/>
          </a:prstGeom>
          <a:noFill/>
        </p:spPr>
      </p:pic>
      <p:pic>
        <p:nvPicPr>
          <p:cNvPr id="7172" name="Picture 4" descr="http://www.zastavki.com/pictures/1920x1200/2011/Animals_Cats_Ginger_kitten_02937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774" y="1714488"/>
            <a:ext cx="2514617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/>
              <a:t>Elasticity is about kittens then?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14998" cy="4525963"/>
          </a:xfrm>
        </p:spPr>
        <p:txBody>
          <a:bodyPr/>
          <a:lstStyle/>
          <a:p>
            <a:r>
              <a:rPr lang="en-GB" dirty="0" smtClean="0"/>
              <a:t>When there is a </a:t>
            </a:r>
            <a:r>
              <a:rPr lang="en-GB" b="1" u="sng" dirty="0">
                <a:solidFill>
                  <a:schemeClr val="accent4">
                    <a:lumMod val="75000"/>
                  </a:schemeClr>
                </a:solidFill>
              </a:rPr>
              <a:t>change</a:t>
            </a:r>
            <a:r>
              <a:rPr lang="en-GB" dirty="0" smtClean="0"/>
              <a:t> in something – like </a:t>
            </a:r>
            <a:r>
              <a:rPr lang="en-GB" dirty="0" smtClean="0">
                <a:latin typeface="Accent SF" pitchFamily="2" charset="0"/>
              </a:rPr>
              <a:t>price</a:t>
            </a:r>
            <a:r>
              <a:rPr lang="en-GB" dirty="0" smtClean="0"/>
              <a:t> this causes a change in the </a:t>
            </a:r>
            <a:r>
              <a:rPr lang="en-GB" dirty="0" smtClean="0">
                <a:latin typeface="Accent SF" pitchFamily="2" charset="0"/>
              </a:rPr>
              <a:t>quantity</a:t>
            </a:r>
            <a:r>
              <a:rPr lang="en-GB" dirty="0" smtClean="0"/>
              <a:t> that firms are prepared to supply.</a:t>
            </a:r>
          </a:p>
          <a:p>
            <a:endParaRPr lang="en-GB" dirty="0" smtClean="0"/>
          </a:p>
          <a:p>
            <a:r>
              <a:rPr lang="en-GB" dirty="0" smtClean="0"/>
              <a:t>We can measure this </a:t>
            </a:r>
            <a:r>
              <a:rPr lang="en-GB" b="1" u="sng" dirty="0" smtClean="0">
                <a:solidFill>
                  <a:schemeClr val="accent4">
                    <a:lumMod val="75000"/>
                  </a:schemeClr>
                </a:solidFill>
              </a:rPr>
              <a:t>change</a:t>
            </a:r>
            <a:r>
              <a:rPr lang="en-GB" dirty="0" smtClean="0"/>
              <a:t> as      e l a s t </a:t>
            </a:r>
            <a:r>
              <a:rPr lang="en-GB" dirty="0" err="1" smtClean="0"/>
              <a:t>i</a:t>
            </a:r>
            <a:r>
              <a:rPr lang="en-GB" dirty="0" smtClean="0"/>
              <a:t> c </a:t>
            </a:r>
            <a:r>
              <a:rPr lang="en-GB" dirty="0" err="1" smtClean="0"/>
              <a:t>i</a:t>
            </a:r>
            <a:r>
              <a:rPr lang="en-GB" dirty="0" smtClean="0"/>
              <a:t> t y</a:t>
            </a:r>
            <a:endParaRPr lang="en-GB" dirty="0"/>
          </a:p>
          <a:p>
            <a:endParaRPr lang="en-GB" dirty="0"/>
          </a:p>
        </p:txBody>
      </p:sp>
      <p:pic>
        <p:nvPicPr>
          <p:cNvPr id="8194" name="Picture 2" descr="http://www.gamasutra.com/db_area/images/blog/196379/price-t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500174"/>
            <a:ext cx="1850611" cy="2301879"/>
          </a:xfrm>
          <a:prstGeom prst="rect">
            <a:avLst/>
          </a:prstGeom>
          <a:noFill/>
        </p:spPr>
      </p:pic>
      <p:pic>
        <p:nvPicPr>
          <p:cNvPr id="8196" name="Picture 4" descr="http://www.marketingfile.com/blog/image.axd?picture=%2F2014%2F01%2Fquantity-vs-qual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786190"/>
            <a:ext cx="2857500" cy="276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What does elasticity measure then if its not kittens...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00882" cy="497207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Elasticity measures the 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proportion of response </a:t>
            </a:r>
            <a:r>
              <a:rPr lang="en-GB" dirty="0" smtClean="0"/>
              <a:t>that a business has to the change in price. 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a business supplies </a:t>
            </a:r>
            <a:r>
              <a:rPr lang="en-GB" b="1" dirty="0" smtClean="0">
                <a:solidFill>
                  <a:srgbClr val="00B0F0"/>
                </a:solidFill>
              </a:rPr>
              <a:t>more</a:t>
            </a:r>
            <a:r>
              <a:rPr lang="en-GB" dirty="0" smtClean="0"/>
              <a:t> than is proportionate to the change in price then its price </a:t>
            </a:r>
            <a:r>
              <a:rPr lang="en-GB" dirty="0" smtClean="0">
                <a:latin typeface="Accent SF" pitchFamily="2" charset="0"/>
              </a:rPr>
              <a:t>elastic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the business supplies </a:t>
            </a:r>
            <a:r>
              <a:rPr lang="en-GB" b="1" dirty="0" smtClean="0">
                <a:solidFill>
                  <a:srgbClr val="00B0F0"/>
                </a:solidFill>
              </a:rPr>
              <a:t>less</a:t>
            </a:r>
            <a:r>
              <a:rPr lang="en-GB" dirty="0" smtClean="0"/>
              <a:t> than is proportionate then its </a:t>
            </a:r>
            <a:r>
              <a:rPr lang="en-GB" dirty="0" smtClean="0">
                <a:latin typeface="Accent SF" pitchFamily="2" charset="0"/>
              </a:rPr>
              <a:t>inelastic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If a </a:t>
            </a:r>
            <a:r>
              <a:rPr lang="en-GB" dirty="0" smtClean="0"/>
              <a:t>business supplies the </a:t>
            </a:r>
            <a:r>
              <a:rPr lang="en-GB" dirty="0" smtClean="0">
                <a:solidFill>
                  <a:srgbClr val="00B0F0"/>
                </a:solidFill>
              </a:rPr>
              <a:t>right amount </a:t>
            </a:r>
            <a:r>
              <a:rPr lang="en-GB" dirty="0" smtClean="0"/>
              <a:t>this is </a:t>
            </a:r>
            <a:r>
              <a:rPr lang="en-GB" dirty="0" smtClean="0">
                <a:latin typeface="Accent SF" pitchFamily="2" charset="0"/>
              </a:rPr>
              <a:t>unit elasticity of demand</a:t>
            </a:r>
            <a:endParaRPr lang="en-GB" dirty="0">
              <a:latin typeface="Accent SF" pitchFamily="2" charset="0"/>
            </a:endParaRPr>
          </a:p>
        </p:txBody>
      </p:sp>
      <p:pic>
        <p:nvPicPr>
          <p:cNvPr id="18434" name="Picture 2" descr="http://thumbs.dreamstime.com/z/big-pile-green-apples-25121194.jpg"/>
          <p:cNvPicPr>
            <a:picLocks noChangeAspect="1" noChangeArrowheads="1"/>
          </p:cNvPicPr>
          <p:nvPr/>
        </p:nvPicPr>
        <p:blipFill>
          <a:blip r:embed="rId2" cstate="print"/>
          <a:srcRect b="15169"/>
          <a:stretch>
            <a:fillRect/>
          </a:stretch>
        </p:blipFill>
        <p:spPr bwMode="auto">
          <a:xfrm>
            <a:off x="7036203" y="2857496"/>
            <a:ext cx="2107797" cy="1285884"/>
          </a:xfrm>
          <a:prstGeom prst="rect">
            <a:avLst/>
          </a:prstGeom>
          <a:noFill/>
        </p:spPr>
      </p:pic>
      <p:pic>
        <p:nvPicPr>
          <p:cNvPr id="18436" name="Picture 4" descr="http://2.bp.blogspot.com/-4QPc45CwadM/Tg1qn6QEdUI/AAAAAAAABt0/-ex2cIYe__I/s1600/green_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357694"/>
            <a:ext cx="1679525" cy="1114414"/>
          </a:xfrm>
          <a:prstGeom prst="rect">
            <a:avLst/>
          </a:prstGeom>
          <a:noFill/>
        </p:spPr>
      </p:pic>
      <p:pic>
        <p:nvPicPr>
          <p:cNvPr id="18438" name="Picture 6" descr="http://www.greenapple.co.in/fragrance_GreenAp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5715016"/>
            <a:ext cx="1428760" cy="952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Price elasticity of demand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This measures a </a:t>
            </a:r>
            <a:r>
              <a:rPr lang="en-GB" u="sng" dirty="0" smtClean="0"/>
              <a:t>consumers responsiveness </a:t>
            </a:r>
            <a:r>
              <a:rPr lang="en-GB" dirty="0" smtClean="0"/>
              <a:t>to a change in the price.</a:t>
            </a:r>
          </a:p>
          <a:p>
            <a:endParaRPr lang="en-GB" dirty="0"/>
          </a:p>
          <a:p>
            <a:r>
              <a:rPr lang="en-GB" dirty="0" smtClean="0"/>
              <a:t>If total consumer expenditure increases in response to a price fall – then demand is </a:t>
            </a:r>
            <a:r>
              <a:rPr lang="en-GB" dirty="0" smtClean="0">
                <a:latin typeface="Accent SF" pitchFamily="2" charset="0"/>
              </a:rPr>
              <a:t>elastic </a:t>
            </a:r>
            <a:r>
              <a:rPr lang="en-GB" sz="1800" i="1" dirty="0" smtClean="0">
                <a:latin typeface="Comic Sans MS" pitchFamily="66" charset="0"/>
              </a:rPr>
              <a:t>(Bought more because its cheaper)</a:t>
            </a:r>
            <a:endParaRPr lang="en-GB" i="1" dirty="0" smtClean="0">
              <a:latin typeface="Comic Sans MS" pitchFamily="66" charset="0"/>
            </a:endParaRPr>
          </a:p>
          <a:p>
            <a:r>
              <a:rPr lang="en-GB" dirty="0" smtClean="0"/>
              <a:t>If total consumer expenditure decreases or does not change in response to a price fall then demand is </a:t>
            </a:r>
            <a:r>
              <a:rPr lang="en-GB" dirty="0" smtClean="0">
                <a:latin typeface="Accent SF" pitchFamily="2" charset="0"/>
              </a:rPr>
              <a:t>inelastic </a:t>
            </a:r>
            <a:r>
              <a:rPr lang="en-GB" sz="1700" i="1" dirty="0" smtClean="0">
                <a:latin typeface="Comic Sans MS" pitchFamily="66" charset="0"/>
              </a:rPr>
              <a:t>(Can’t buy something else, as only this good will do the job so no matter what the cost have to buy it anyway)</a:t>
            </a:r>
            <a:endParaRPr lang="en-GB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808</Words>
  <Application>Microsoft Office PowerPoint</Application>
  <PresentationFormat>On-screen Show (4:3)</PresentationFormat>
  <Paragraphs>130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AS Economics and Business PED unit 2b </vt:lpstr>
      <vt:lpstr>Lesson Objectives</vt:lpstr>
      <vt:lpstr>Starter</vt:lpstr>
      <vt:lpstr>ELASTICITY</vt:lpstr>
      <vt:lpstr>Elasticity</vt:lpstr>
      <vt:lpstr>Elasticity is about kittens then?</vt:lpstr>
      <vt:lpstr>What does elasticity measure then if its not kittens...</vt:lpstr>
      <vt:lpstr>PED</vt:lpstr>
      <vt:lpstr>Price elasticity of demand</vt:lpstr>
      <vt:lpstr>Elastic demand</vt:lpstr>
      <vt:lpstr>Goods that are elastic</vt:lpstr>
      <vt:lpstr>Elastic goods</vt:lpstr>
      <vt:lpstr>Elastic</vt:lpstr>
      <vt:lpstr>Inelastic demand</vt:lpstr>
      <vt:lpstr>Inelastic demand</vt:lpstr>
      <vt:lpstr>Inelastic goods</vt:lpstr>
      <vt:lpstr>Ooo goody a formula</vt:lpstr>
      <vt:lpstr>Levels of elasticity</vt:lpstr>
      <vt:lpstr>Lets try some calcs – you need a calculator</vt:lpstr>
      <vt:lpstr>Sample question</vt:lpstr>
      <vt:lpstr>Answer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 AS Economics and Business</dc:title>
  <dc:creator>Sarah Hilton</dc:creator>
  <cp:lastModifiedBy>Sarah Hilton</cp:lastModifiedBy>
  <cp:revision>12</cp:revision>
  <dcterms:created xsi:type="dcterms:W3CDTF">2014-02-21T12:58:06Z</dcterms:created>
  <dcterms:modified xsi:type="dcterms:W3CDTF">2014-04-11T14:22:30Z</dcterms:modified>
</cp:coreProperties>
</file>